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8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5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63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5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6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C78A-9489-4230-A732-C561AF3AECBD}" type="datetimeFigureOut">
              <a:rPr lang="en-US" smtClean="0"/>
              <a:t>22/03/27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sam.abdulaali@uobasrah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7463" y="2357437"/>
            <a:ext cx="71866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/>
              <a:t>المدرس </a:t>
            </a:r>
            <a:r>
              <a:rPr lang="ar-SA" sz="3200" dirty="0"/>
              <a:t>الدكتور حسام حسن عبد </a:t>
            </a:r>
            <a:r>
              <a:rPr lang="ar-SA" sz="3200" dirty="0" smtClean="0"/>
              <a:t>العالي</a:t>
            </a:r>
            <a:endParaRPr lang="ar-SA" sz="3200" dirty="0"/>
          </a:p>
          <a:p>
            <a:pPr algn="ctr"/>
            <a:r>
              <a:rPr lang="ar-SA" sz="3200" dirty="0"/>
              <a:t>قسم علوم التربة والموارد المائية</a:t>
            </a:r>
          </a:p>
          <a:p>
            <a:pPr algn="ctr"/>
            <a:r>
              <a:rPr lang="ar-SA" sz="3200" dirty="0"/>
              <a:t>كلية </a:t>
            </a:r>
            <a:r>
              <a:rPr lang="ar-SA" sz="3200" dirty="0" smtClean="0"/>
              <a:t>الزراعة - </a:t>
            </a:r>
            <a:r>
              <a:rPr lang="ar-SA" sz="3200" dirty="0"/>
              <a:t>جامعة البصرة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hlinkClick r:id="rId2"/>
              </a:rPr>
              <a:t>husam.abdulaali@uobasrah.edu.iq</a:t>
            </a:r>
            <a:endParaRPr lang="ar-SA" sz="3200" dirty="0" smtClean="0">
              <a:solidFill>
                <a:srgbClr val="00B0F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Class code: </a:t>
            </a:r>
            <a:r>
              <a:rPr lang="en-US" sz="3200" dirty="0" err="1">
                <a:solidFill>
                  <a:srgbClr val="0070C0"/>
                </a:solidFill>
              </a:rPr>
              <a:t>wxtczgf</a:t>
            </a:r>
            <a:endParaRPr lang="ar-SA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https://meet.google.com/kdb-bbza-zfg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85850" y="514350"/>
            <a:ext cx="10539411" cy="1314450"/>
          </a:xfrm>
        </p:spPr>
        <p:txBody>
          <a:bodyPr>
            <a:normAutofit fontScale="90000"/>
          </a:bodyPr>
          <a:lstStyle/>
          <a:p>
            <a:r>
              <a:rPr lang="ar-SA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مادة تسوية وتعديل الاراضي</a:t>
            </a:r>
          </a:p>
        </p:txBody>
      </p:sp>
    </p:spTree>
    <p:extLst>
      <p:ext uri="{BB962C8B-B14F-4D97-AF65-F5344CB8AC3E}">
        <p14:creationId xmlns:p14="http://schemas.microsoft.com/office/powerpoint/2010/main" val="10925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14488" y="314325"/>
            <a:ext cx="102298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8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199" y="428626"/>
            <a:ext cx="8734425" cy="42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0754" y="880409"/>
            <a:ext cx="6482865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حساب اعماق الحفر (الارتفاع) والرد (الانخفاض)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643063" y="1485900"/>
            <a:ext cx="9558337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47" y="9247"/>
            <a:ext cx="8383796" cy="68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7511" y="608946"/>
            <a:ext cx="3260829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حساب مساحة القطاع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486026" y="1471612"/>
            <a:ext cx="9010649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0175" y="0"/>
            <a:ext cx="10201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5228" y="201351"/>
            <a:ext cx="281463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حساب الحجوم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1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900113"/>
            <a:ext cx="8763866" cy="2654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122" y="3665999"/>
            <a:ext cx="7784110" cy="35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0"/>
          <p:cNvPicPr/>
          <p:nvPr/>
        </p:nvPicPr>
        <p:blipFill>
          <a:blip r:embed="rId2"/>
          <a:stretch>
            <a:fillRect/>
          </a:stretch>
        </p:blipFill>
        <p:spPr>
          <a:xfrm>
            <a:off x="3014663" y="42864"/>
            <a:ext cx="8629650" cy="2943225"/>
          </a:xfrm>
          <a:prstGeom prst="rect">
            <a:avLst/>
          </a:prstGeom>
        </p:spPr>
      </p:pic>
      <p:pic>
        <p:nvPicPr>
          <p:cNvPr id="5" name="صورة 21"/>
          <p:cNvPicPr/>
          <p:nvPr/>
        </p:nvPicPr>
        <p:blipFill>
          <a:blip r:embed="rId3"/>
          <a:stretch>
            <a:fillRect/>
          </a:stretch>
        </p:blipFill>
        <p:spPr>
          <a:xfrm>
            <a:off x="3564732" y="2986089"/>
            <a:ext cx="7529512" cy="38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457325" y="0"/>
            <a:ext cx="10229850" cy="67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971096"/>
            <a:ext cx="10515600" cy="5095875"/>
          </a:xfrm>
        </p:spPr>
        <p:txBody>
          <a:bodyPr>
            <a:noAutofit/>
          </a:bodyPr>
          <a:lstStyle/>
          <a:p>
            <a:pPr algn="ctr"/>
            <a:r>
              <a:rPr lang="ar-SA" sz="15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شكرا لحسن الاصغاء</a:t>
            </a:r>
            <a:endParaRPr lang="en-US" sz="15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05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8612"/>
            <a:ext cx="11801475" cy="930275"/>
          </a:xfrm>
        </p:spPr>
        <p:txBody>
          <a:bodyPr>
            <a:normAutofit/>
          </a:bodyPr>
          <a:lstStyle/>
          <a:p>
            <a:pPr rtl="1"/>
            <a:r>
              <a:rPr lang="ar-SA" sz="4000" b="1" dirty="0"/>
              <a:t>أنواع التسوية </a:t>
            </a:r>
            <a:r>
              <a:rPr lang="ar-SA" sz="4000" b="1" dirty="0" smtClean="0"/>
              <a:t>المباشرة</a:t>
            </a:r>
            <a:r>
              <a:rPr lang="en-US" sz="4000" b="1" dirty="0" smtClean="0"/>
              <a:t> </a:t>
            </a:r>
            <a:r>
              <a:rPr lang="en-US" sz="4000" b="1" dirty="0"/>
              <a:t>Types of Direct leveling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44688"/>
            <a:ext cx="11358562" cy="4398962"/>
          </a:xfrm>
        </p:spPr>
        <p:txBody>
          <a:bodyPr>
            <a:noAutofit/>
          </a:bodyPr>
          <a:lstStyle/>
          <a:p>
            <a:pPr marL="514350" lvl="0" indent="-514350" algn="r" rtl="1">
              <a:buFont typeface="+mj-lt"/>
              <a:buAutoNum type="arabicPeriod" startAt="2"/>
            </a:pPr>
            <a:r>
              <a:rPr lang="ar-SA" sz="2800" b="1" dirty="0" smtClean="0"/>
              <a:t>التسوية </a:t>
            </a:r>
            <a:r>
              <a:rPr lang="ar-SA" sz="2800" b="1" dirty="0"/>
              <a:t>التفاضلية ( المتسلسلة ) </a:t>
            </a:r>
            <a:r>
              <a:rPr lang="en-US" sz="2800" b="1" dirty="0"/>
              <a:t>Differential or series </a:t>
            </a:r>
            <a:r>
              <a:rPr lang="en-US" sz="2800" b="1" dirty="0" smtClean="0"/>
              <a:t>leveling</a:t>
            </a:r>
            <a:endParaRPr lang="en-US" sz="2800" dirty="0" smtClean="0"/>
          </a:p>
          <a:p>
            <a:pPr algn="r" rtl="1"/>
            <a:r>
              <a:rPr lang="ar-SA" sz="2800" dirty="0" smtClean="0"/>
              <a:t>تستند </a:t>
            </a:r>
            <a:r>
              <a:rPr lang="ar-SA" sz="2800" dirty="0"/>
              <a:t>هذه الطريقة الى استخدام جهاز التسوية ( الميزان ) ومسطرة . ان هذه الطريقة شائعة الاستعمال وخاصة في المشاريع الهندسية</a:t>
            </a:r>
            <a:r>
              <a:rPr lang="ar-IQ" sz="2800" dirty="0"/>
              <a:t> وايضا الزراعية</a:t>
            </a:r>
            <a:r>
              <a:rPr lang="ar-SA" sz="2800" dirty="0"/>
              <a:t> وقد سبق التعرف عليها ضمناً في اساس عمل جهاز التسوية في المحاضرة السابقة . حيث </a:t>
            </a:r>
            <a:r>
              <a:rPr lang="ar-IQ" sz="2800" dirty="0"/>
              <a:t>يمكن</a:t>
            </a:r>
            <a:r>
              <a:rPr lang="ar-SA" sz="2800" dirty="0"/>
              <a:t> حساب منسوب نقطة أو عدة نقاط </a:t>
            </a:r>
            <a:r>
              <a:rPr lang="ar-IQ" sz="2800" dirty="0"/>
              <a:t>من معرفة</a:t>
            </a:r>
            <a:r>
              <a:rPr lang="ar-SA" sz="2800" dirty="0"/>
              <a:t> منسوب نقطة أخرى وقراءة او قراءات المسطرة بإحدى الطريقتين </a:t>
            </a:r>
            <a:r>
              <a:rPr lang="ar-SA" sz="2800" dirty="0" smtClean="0"/>
              <a:t>:</a:t>
            </a:r>
            <a:endParaRPr lang="en-US" sz="2800" dirty="0" smtClean="0"/>
          </a:p>
          <a:p>
            <a:pPr algn="r" rtl="1"/>
            <a:endParaRPr lang="en-US" sz="2800" b="1" dirty="0"/>
          </a:p>
          <a:p>
            <a:pPr marL="457200" indent="-457200" algn="r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9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328613"/>
            <a:ext cx="9172575" cy="2134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2765607"/>
            <a:ext cx="9172575" cy="36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338" y="217438"/>
            <a:ext cx="11530012" cy="361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 defTabSz="457200" rtl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 startAt="3"/>
            </a:pPr>
            <a:r>
              <a:rPr lang="ar-SA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التسوية الطولية ( المقاط  الطولية )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Longitudinal Sections or Profile </a:t>
            </a:r>
          </a:p>
          <a:p>
            <a:pPr algn="r" defTabSz="457200" rtl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في مشاريع الطرق وقنوات الري و شبكات المياه والمجاري وخطوط سكك الحديد ، يلزم بيان طبيعة وتضاريس سطح الارض في اتجاه ما لغرض التصميم وحساب الكميات ، من اجل ذلك يجري تحديد موقع النقاط على الاتجاه المطلوب لغرض حساب مناسيبها وتتفاوت المسافة بين نقطة واخرى ، وذلك حسب تغير الاتجاه وطوبوغرافية الارض ، اذ ان تغيرهما يلزم في زيادة النقاط مع التقارب بينها الشكل (1)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 algn="r" rtl="1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35" y="3586164"/>
            <a:ext cx="9461070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7289" y="832392"/>
            <a:ext cx="10701336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يتكون فريق عمل المقطع الطولي من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لراصد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يقوم بتحديد اتجاه خط المقطع واختيار النقاط المناسبة كمواقع لمسطرة التسوية بما يتفق وطبيعة سطح الأرض وميلانه إضافة إلى استعمال جهاز التسوية وتسجيل القراءات المرصودة في جدول التسوية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حامل المسطرة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وظيفته وضع مسطرة التسوية بصورة عمودية على النقاط التي يختارها الراصد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المساعدان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يقومان بقياس المسافات الأفقية بين النقاط بالشريط أو أداة أخرى مناسبة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الغالب تناط مهمة إمساك المسطرة بأحد المساعدين وهذا يستلزم ان ينتظر الراصد وقتا ما إلى سحب أداة القياس إلى الامام . وهذا يعني ان وجود مساعد واحد يؤدي إلى ضياع وقت غير قليل إضافة إلى اضطرار الراصد لترك جهاز التسوية من اجل المساعدة في عملية القياس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تتكون أدوات العمل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من 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جهاز التسوية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مسطرة تسوية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وأداة لقياس المسافة الأفقية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و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شواخص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و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نبال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و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طباشير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وقلم ودفتر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وجداول تسوية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599" y="171450"/>
            <a:ext cx="9901237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خطوات تنفيذ القطاع الطولي في الطبيعة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يتلخص عمل هذا المشروع في النقاط التالية 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تحديد بداية ونهايته المشروع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تقسيم محور المشروع الى عدة اقسام تبعا لتغير الميل او الاتجاه ، وتغير طبوغرافية الارض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تعيين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مناس</a:t>
            </a:r>
            <a:r>
              <a:rPr lang="ar-SA" sz="24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يب</a:t>
            </a:r>
            <a:r>
              <a:rPr lang="ar-IQ" sz="24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نقاط المحور باستخدام اعمال الميزانيات (التسوية)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4426" y="2814842"/>
            <a:ext cx="10687049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تقسيم المحور الطولي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يقسم المحور الطولي الى عدة نقاط ، ممثلة بأوتاد على سطح الارض ، تقع جميعها على استقامة واحدة ، لتكون محورا طوليا لمشروع معين (سكة حديد او قناة ري) والمسافة بين هذه النقاط تختلف على حسب تغير الاتجاه وطبوغرافية الارض ، وتتراوح بين 10 م و 50 م ، والمقدار السائد من 20 م الى 30 م ، الا اننا سنتناول العمل بجعل المسافة الجزئية بين النقاط متساوية . اما عن طريقة تثبيت النقاط في الطبيعة على استقامة واحدة ، فيتم بوضع جهاز الثيودوليت عند نقطة البداية ويضبط الضبط المؤقت ، ثم يربط مسمار الحركة السريعة ، فيكون خط النظر هو الاتجاه المطلوب ، فعن طريق مسك المتر على المسافة المطلوبة ، وتحرك حامل الاوتاد يمينا وشمالا حسب توجيه الراصد ، يتم تثبيت النقطة حيث ينطبق الوتد او الشاخص على الشعرة الرأسية للثيودوليت ، ويكون التوجيه لأسفل الوتد وذلك لتحري الدقة.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75038" y="238451"/>
            <a:ext cx="3983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ar-IQ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تعيين </a:t>
            </a:r>
            <a:r>
              <a:rPr lang="ar-IQ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مناسيب نقاط المحور </a:t>
            </a:r>
            <a:endParaRPr lang="ar-IQ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صورة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7213" y="761671"/>
            <a:ext cx="11129962" cy="59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11564" y="237471"/>
            <a:ext cx="2884124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ar-IQ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رسم القطاع الطولي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701" y="971550"/>
            <a:ext cx="10758486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71637" y="314327"/>
            <a:ext cx="10287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</TotalTime>
  <Words>536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Century Gothic</vt:lpstr>
      <vt:lpstr>Symbol</vt:lpstr>
      <vt:lpstr>Tahoma</vt:lpstr>
      <vt:lpstr>Wingdings</vt:lpstr>
      <vt:lpstr>Wingdings 3</vt:lpstr>
      <vt:lpstr>Wisp</vt:lpstr>
      <vt:lpstr>مادة تسوية وتعديل الاراضي</vt:lpstr>
      <vt:lpstr>أنواع التسوية المباشرة Types of Direct leveling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لحسن الاصغاء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التسوية المباشرة     Types of Direct leveling  </dc:title>
  <dc:creator>husam</dc:creator>
  <cp:lastModifiedBy>husam</cp:lastModifiedBy>
  <cp:revision>37</cp:revision>
  <dcterms:created xsi:type="dcterms:W3CDTF">2021-05-21T12:09:42Z</dcterms:created>
  <dcterms:modified xsi:type="dcterms:W3CDTF">2022-03-27T20:50:02Z</dcterms:modified>
</cp:coreProperties>
</file>